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85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3E9EFF-A401-4F14-998D-A7A3FC57F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57BFB50-E816-4D88-A679-E207EE1524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C62773C-EAD5-4352-8858-63F6205A42A2}"/>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5" name="Footer Placeholder 4">
            <a:extLst>
              <a:ext uri="{FF2B5EF4-FFF2-40B4-BE49-F238E27FC236}">
                <a16:creationId xmlns:a16="http://schemas.microsoft.com/office/drawing/2014/main" xmlns="" id="{5E762595-F38B-4A68-B27C-0237728E6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914284B-692A-40A8-AD90-E9464209CA98}"/>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149125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581A2F-A4F7-42A6-85F3-A3EA19763D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A8A0255-5620-43D0-A27A-7C5A5E7635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D8517BA-E224-4D5D-9344-26DA922774BB}"/>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5" name="Footer Placeholder 4">
            <a:extLst>
              <a:ext uri="{FF2B5EF4-FFF2-40B4-BE49-F238E27FC236}">
                <a16:creationId xmlns:a16="http://schemas.microsoft.com/office/drawing/2014/main" xmlns="" id="{D60739F8-4033-4DAF-B286-7460EC956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391CBE-19F1-471C-BF35-FDF8F5081192}"/>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124119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00C51CC-51EA-4AFD-9D9C-9DE776BBF2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67B6004-F8DD-47E6-A72D-72D4BCD101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E9913BD-ACB4-4D80-90F6-DDD7CDEB2956}"/>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5" name="Footer Placeholder 4">
            <a:extLst>
              <a:ext uri="{FF2B5EF4-FFF2-40B4-BE49-F238E27FC236}">
                <a16:creationId xmlns:a16="http://schemas.microsoft.com/office/drawing/2014/main" xmlns="" id="{F81A747C-343A-496C-A373-8238F4FBE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A9B9981-C390-4EC1-9D9B-97611055B737}"/>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314220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1E2CC8-C66E-4240-B834-259A280CD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EDED6A2-A23D-44AC-BA43-AA2B922A74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12B490-A134-4E1D-A2DD-72740B24C09D}"/>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5" name="Footer Placeholder 4">
            <a:extLst>
              <a:ext uri="{FF2B5EF4-FFF2-40B4-BE49-F238E27FC236}">
                <a16:creationId xmlns:a16="http://schemas.microsoft.com/office/drawing/2014/main" xmlns="" id="{034B0F7F-490E-485F-95ED-7B0A1F0D35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D4A2076-A4AB-4722-95BB-E7C44BEBCE2F}"/>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45625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AF492-09EA-419B-B0EF-9E1D4BE7A6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58C0786-1D11-45FC-8064-31CFAC7274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C6CD709-2B70-46E5-AFA0-DD779EA88C1B}"/>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5" name="Footer Placeholder 4">
            <a:extLst>
              <a:ext uri="{FF2B5EF4-FFF2-40B4-BE49-F238E27FC236}">
                <a16:creationId xmlns:a16="http://schemas.microsoft.com/office/drawing/2014/main" xmlns="" id="{508B59B7-8086-479B-8DE0-D4899A8A5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4949F4-EC4F-43AD-A7DB-95EE17565851}"/>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3470651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BDE5E-0675-4E25-BC81-5D634EDE51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7BAA7B1-5C15-4A2C-9A2B-263759A83E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DF5EAC3-AB8B-4D06-8788-68D9D1AF87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B3D24FD-39D6-4EF7-B130-BF27F057B642}"/>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6" name="Footer Placeholder 5">
            <a:extLst>
              <a:ext uri="{FF2B5EF4-FFF2-40B4-BE49-F238E27FC236}">
                <a16:creationId xmlns:a16="http://schemas.microsoft.com/office/drawing/2014/main" xmlns="" id="{7955A4F5-DAE2-4F52-92FE-AAB6750F6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7A2335E-810D-41C9-A90F-4CC927EE007D}"/>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201309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C9F65-E1D0-4408-927A-45A5E1DB10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EDF4E6D-8341-44EA-BF02-F39B67CFAC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82D86E3-9135-454A-BC37-4FBD9BB9D3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19B13C3-6EBF-4F5A-BDAC-599603E70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DEB8336-26A2-4EBC-9DC2-0FA19C6625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F92EFD6-6B6C-44BC-9E67-52E7CFBA631D}"/>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8" name="Footer Placeholder 7">
            <a:extLst>
              <a:ext uri="{FF2B5EF4-FFF2-40B4-BE49-F238E27FC236}">
                <a16:creationId xmlns:a16="http://schemas.microsoft.com/office/drawing/2014/main" xmlns="" id="{1D57B8A4-2F38-49CF-B7F0-1B4C804647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D1CF250-1443-48B2-81A2-DA94E707A6E0}"/>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15536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2D51FE-2BCB-4E72-A2B7-9ADC04BCCC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C134C18-673F-4DE9-8BB6-055DC52AE00F}"/>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4" name="Footer Placeholder 3">
            <a:extLst>
              <a:ext uri="{FF2B5EF4-FFF2-40B4-BE49-F238E27FC236}">
                <a16:creationId xmlns:a16="http://schemas.microsoft.com/office/drawing/2014/main" xmlns="" id="{BD0B8188-8201-41B3-8002-C3F19E1616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6257A2E-7B50-4E66-9F6A-D2306A6C1E39}"/>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306579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6E468ED-DACA-4CD5-A2EC-BD390CDB60C9}"/>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3" name="Footer Placeholder 2">
            <a:extLst>
              <a:ext uri="{FF2B5EF4-FFF2-40B4-BE49-F238E27FC236}">
                <a16:creationId xmlns:a16="http://schemas.microsoft.com/office/drawing/2014/main" xmlns="" id="{0001BF35-1B8F-4848-BEC7-6B00675686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64B13B8-70EA-45E4-BBDC-9B587D58A828}"/>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238357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97F34-D62E-4F37-8D9B-B3E3A96E12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807077F-934A-4BE9-9AFD-EB09218717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6F76975-207A-490D-B7FC-F63E38FED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90151D9-741C-43F7-95A2-528C6617B734}"/>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6" name="Footer Placeholder 5">
            <a:extLst>
              <a:ext uri="{FF2B5EF4-FFF2-40B4-BE49-F238E27FC236}">
                <a16:creationId xmlns:a16="http://schemas.microsoft.com/office/drawing/2014/main" xmlns="" id="{35E15A0E-C853-4E98-97B5-DFDBAD3C41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0AB76EF-36B5-4AF3-8369-FB27E0167257}"/>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279969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5186A5-60A7-48C3-937A-40B92D3DD2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9559E68-7210-4C6A-B8E7-8A0B61C23F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BD3E1AF-0EB4-4BB7-A2E5-DEF576E5E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380E37B-F8EB-4D7B-A8B5-F5DA774EF225}"/>
              </a:ext>
            </a:extLst>
          </p:cNvPr>
          <p:cNvSpPr>
            <a:spLocks noGrp="1"/>
          </p:cNvSpPr>
          <p:nvPr>
            <p:ph type="dt" sz="half" idx="10"/>
          </p:nvPr>
        </p:nvSpPr>
        <p:spPr/>
        <p:txBody>
          <a:bodyPr/>
          <a:lstStyle/>
          <a:p>
            <a:fld id="{04A1C92C-A80D-413A-AA9E-8014A5DB82A2}" type="datetimeFigureOut">
              <a:rPr lang="en-US" smtClean="0"/>
              <a:t>8/31/2022</a:t>
            </a:fld>
            <a:endParaRPr lang="en-US"/>
          </a:p>
        </p:txBody>
      </p:sp>
      <p:sp>
        <p:nvSpPr>
          <p:cNvPr id="6" name="Footer Placeholder 5">
            <a:extLst>
              <a:ext uri="{FF2B5EF4-FFF2-40B4-BE49-F238E27FC236}">
                <a16:creationId xmlns:a16="http://schemas.microsoft.com/office/drawing/2014/main" xmlns="" id="{0E1D4CA9-A6C1-4C46-8C54-553B9F7F3D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04A6F96-EE4B-4A95-AB93-4851EFFA0163}"/>
              </a:ext>
            </a:extLst>
          </p:cNvPr>
          <p:cNvSpPr>
            <a:spLocks noGrp="1"/>
          </p:cNvSpPr>
          <p:nvPr>
            <p:ph type="sldNum" sz="quarter" idx="12"/>
          </p:nvPr>
        </p:nvSpPr>
        <p:spPr/>
        <p:txBody>
          <a:bodyPr/>
          <a:lstStyle/>
          <a:p>
            <a:fld id="{85D5E9E9-8E03-422A-9E8B-0AD0BA2A8BF8}" type="slidenum">
              <a:rPr lang="en-US" smtClean="0"/>
              <a:t>‹#›</a:t>
            </a:fld>
            <a:endParaRPr lang="en-US"/>
          </a:p>
        </p:txBody>
      </p:sp>
    </p:spTree>
    <p:extLst>
      <p:ext uri="{BB962C8B-B14F-4D97-AF65-F5344CB8AC3E}">
        <p14:creationId xmlns:p14="http://schemas.microsoft.com/office/powerpoint/2010/main" val="178013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1B11955-B27E-4E7E-9D41-EDBF013B7F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7ACE394-2C9B-4F09-8DDB-EC10D4AA28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C08B260-F3F9-48C3-898F-E4985B9603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1C92C-A80D-413A-AA9E-8014A5DB82A2}" type="datetimeFigureOut">
              <a:rPr lang="en-US" smtClean="0"/>
              <a:t>8/31/2022</a:t>
            </a:fld>
            <a:endParaRPr lang="en-US"/>
          </a:p>
        </p:txBody>
      </p:sp>
      <p:sp>
        <p:nvSpPr>
          <p:cNvPr id="5" name="Footer Placeholder 4">
            <a:extLst>
              <a:ext uri="{FF2B5EF4-FFF2-40B4-BE49-F238E27FC236}">
                <a16:creationId xmlns:a16="http://schemas.microsoft.com/office/drawing/2014/main" xmlns="" id="{D6148883-9184-4A3F-8D97-2BC685BD5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290875E-F1CB-43B3-B238-41B761C548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5E9E9-8E03-422A-9E8B-0AD0BA2A8BF8}" type="slidenum">
              <a:rPr lang="en-US" smtClean="0"/>
              <a:t>‹#›</a:t>
            </a:fld>
            <a:endParaRPr lang="en-US"/>
          </a:p>
        </p:txBody>
      </p:sp>
    </p:spTree>
    <p:extLst>
      <p:ext uri="{BB962C8B-B14F-4D97-AF65-F5344CB8AC3E}">
        <p14:creationId xmlns:p14="http://schemas.microsoft.com/office/powerpoint/2010/main" val="215170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630C9-CEE3-47C5-A19E-5412100258FD}"/>
              </a:ext>
            </a:extLst>
          </p:cNvPr>
          <p:cNvSpPr>
            <a:spLocks noGrp="1"/>
          </p:cNvSpPr>
          <p:nvPr>
            <p:ph type="ctrTitle"/>
          </p:nvPr>
        </p:nvSpPr>
        <p:spPr>
          <a:xfrm>
            <a:off x="1487488" y="620688"/>
            <a:ext cx="9144000" cy="2457227"/>
          </a:xfrm>
        </p:spPr>
        <p:txBody>
          <a:bodyPr/>
          <a:lstStyle/>
          <a:p>
            <a:r>
              <a:rPr lang="en-US" b="1" dirty="0">
                <a:solidFill>
                  <a:srgbClr val="FF0000"/>
                </a:solidFill>
              </a:rPr>
              <a:t>Determinant</a:t>
            </a:r>
          </a:p>
        </p:txBody>
      </p:sp>
      <p:sp>
        <p:nvSpPr>
          <p:cNvPr id="3" name="Subtitle 2">
            <a:extLst>
              <a:ext uri="{FF2B5EF4-FFF2-40B4-BE49-F238E27FC236}">
                <a16:creationId xmlns:a16="http://schemas.microsoft.com/office/drawing/2014/main" xmlns="" id="{65757F02-B1B2-4E60-9072-B29FFBDB4064}"/>
              </a:ext>
            </a:extLst>
          </p:cNvPr>
          <p:cNvSpPr>
            <a:spLocks noGrp="1"/>
          </p:cNvSpPr>
          <p:nvPr>
            <p:ph type="subTitle" idx="1"/>
          </p:nvPr>
        </p:nvSpPr>
        <p:spPr/>
        <p:txBody>
          <a:bodyPr>
            <a:normAutofit/>
          </a:bodyPr>
          <a:lstStyle/>
          <a:p>
            <a:pPr rtl="1"/>
            <a:r>
              <a:rPr lang="en-US" sz="3200" b="1" i="1" dirty="0" err="1">
                <a:cs typeface="+mj-cs"/>
              </a:rPr>
              <a:t>Dhifaf</a:t>
            </a:r>
            <a:r>
              <a:rPr lang="en-US" sz="3200" b="1" i="1" dirty="0">
                <a:cs typeface="+mj-cs"/>
              </a:rPr>
              <a:t> Abdul-Kareem </a:t>
            </a:r>
            <a:r>
              <a:rPr lang="en-US" sz="3200" b="1" i="1" dirty="0" err="1">
                <a:cs typeface="+mj-cs"/>
              </a:rPr>
              <a:t>Abood</a:t>
            </a:r>
            <a:endParaRPr lang="en-US" sz="3200" dirty="0">
              <a:cs typeface="+mj-cs"/>
            </a:endParaRPr>
          </a:p>
        </p:txBody>
      </p:sp>
    </p:spTree>
    <p:extLst>
      <p:ext uri="{BB962C8B-B14F-4D97-AF65-F5344CB8AC3E}">
        <p14:creationId xmlns:p14="http://schemas.microsoft.com/office/powerpoint/2010/main" val="69037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A9A467-F2B9-4392-9120-258C9C8A029E}"/>
              </a:ext>
            </a:extLst>
          </p:cNvPr>
          <p:cNvSpPr>
            <a:spLocks noGrp="1"/>
          </p:cNvSpPr>
          <p:nvPr>
            <p:ph idx="1"/>
          </p:nvPr>
        </p:nvSpPr>
        <p:spPr>
          <a:xfrm>
            <a:off x="838200" y="247650"/>
            <a:ext cx="10515600" cy="5929313"/>
          </a:xfrm>
        </p:spPr>
        <p:txBody>
          <a:bodyPr/>
          <a:lstStyle/>
          <a:p>
            <a:r>
              <a:rPr lang="en-US" dirty="0"/>
              <a:t>2. If two rows or two columns of a determinant are interchanged, the sign of the determinant is changed but its absolute value is unchanged. For example if </a:t>
            </a:r>
          </a:p>
        </p:txBody>
      </p:sp>
      <p:pic>
        <p:nvPicPr>
          <p:cNvPr id="5" name="Picture 4">
            <a:extLst>
              <a:ext uri="{FF2B5EF4-FFF2-40B4-BE49-F238E27FC236}">
                <a16:creationId xmlns:a16="http://schemas.microsoft.com/office/drawing/2014/main" xmlns="" id="{D6A1AFB2-BAC5-4FD4-8478-44B1E807379B}"/>
              </a:ext>
            </a:extLst>
          </p:cNvPr>
          <p:cNvPicPr>
            <a:picLocks noChangeAspect="1"/>
          </p:cNvPicPr>
          <p:nvPr/>
        </p:nvPicPr>
        <p:blipFill>
          <a:blip r:embed="rId2"/>
          <a:stretch>
            <a:fillRect/>
          </a:stretch>
        </p:blipFill>
        <p:spPr>
          <a:xfrm>
            <a:off x="944586" y="1524001"/>
            <a:ext cx="7894613" cy="5334000"/>
          </a:xfrm>
          <a:prstGeom prst="rect">
            <a:avLst/>
          </a:prstGeom>
        </p:spPr>
      </p:pic>
    </p:spTree>
    <p:extLst>
      <p:ext uri="{BB962C8B-B14F-4D97-AF65-F5344CB8AC3E}">
        <p14:creationId xmlns:p14="http://schemas.microsoft.com/office/powerpoint/2010/main" val="655629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F2A906C2-5E94-491F-8566-819D242B6C30}"/>
              </a:ext>
            </a:extLst>
          </p:cNvPr>
          <p:cNvPicPr>
            <a:picLocks noChangeAspect="1"/>
          </p:cNvPicPr>
          <p:nvPr/>
        </p:nvPicPr>
        <p:blipFill>
          <a:blip r:embed="rId2"/>
          <a:stretch>
            <a:fillRect/>
          </a:stretch>
        </p:blipFill>
        <p:spPr>
          <a:xfrm>
            <a:off x="190651" y="0"/>
            <a:ext cx="9829498" cy="6858000"/>
          </a:xfrm>
          <a:prstGeom prst="rect">
            <a:avLst/>
          </a:prstGeom>
        </p:spPr>
      </p:pic>
    </p:spTree>
    <p:extLst>
      <p:ext uri="{BB962C8B-B14F-4D97-AF65-F5344CB8AC3E}">
        <p14:creationId xmlns:p14="http://schemas.microsoft.com/office/powerpoint/2010/main" val="3243442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2D4FC3-A3D5-450A-A68F-6DDB2ABC12B8}"/>
              </a:ext>
            </a:extLst>
          </p:cNvPr>
          <p:cNvSpPr>
            <a:spLocks noGrp="1"/>
          </p:cNvSpPr>
          <p:nvPr>
            <p:ph idx="1"/>
          </p:nvPr>
        </p:nvSpPr>
        <p:spPr>
          <a:xfrm>
            <a:off x="838200" y="292100"/>
            <a:ext cx="10515600" cy="5884863"/>
          </a:xfrm>
        </p:spPr>
        <p:txBody>
          <a:bodyPr/>
          <a:lstStyle/>
          <a:p>
            <a:r>
              <a:rPr lang="en-US" dirty="0"/>
              <a:t>5. If every element of a row or column of a determinant is multiplied by the same constant K, the value of the determinant is multiplied by that constant. For example if,</a:t>
            </a:r>
          </a:p>
        </p:txBody>
      </p:sp>
      <p:pic>
        <p:nvPicPr>
          <p:cNvPr id="5" name="Picture 4">
            <a:extLst>
              <a:ext uri="{FF2B5EF4-FFF2-40B4-BE49-F238E27FC236}">
                <a16:creationId xmlns:a16="http://schemas.microsoft.com/office/drawing/2014/main" xmlns="" id="{542866A4-9DF2-4ED8-BBF8-C3486B0C9812}"/>
              </a:ext>
            </a:extLst>
          </p:cNvPr>
          <p:cNvPicPr>
            <a:picLocks noChangeAspect="1"/>
          </p:cNvPicPr>
          <p:nvPr/>
        </p:nvPicPr>
        <p:blipFill>
          <a:blip r:embed="rId2"/>
          <a:stretch>
            <a:fillRect/>
          </a:stretch>
        </p:blipFill>
        <p:spPr>
          <a:xfrm>
            <a:off x="1144587" y="1478541"/>
            <a:ext cx="6894513" cy="5165146"/>
          </a:xfrm>
          <a:prstGeom prst="rect">
            <a:avLst/>
          </a:prstGeom>
        </p:spPr>
      </p:pic>
    </p:spTree>
    <p:extLst>
      <p:ext uri="{BB962C8B-B14F-4D97-AF65-F5344CB8AC3E}">
        <p14:creationId xmlns:p14="http://schemas.microsoft.com/office/powerpoint/2010/main" val="91229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34A1F7-A102-40C3-AB39-53EDA73D96A8}"/>
              </a:ext>
            </a:extLst>
          </p:cNvPr>
          <p:cNvSpPr>
            <a:spLocks noGrp="1"/>
          </p:cNvSpPr>
          <p:nvPr>
            <p:ph idx="1"/>
          </p:nvPr>
        </p:nvSpPr>
        <p:spPr>
          <a:xfrm>
            <a:off x="838200" y="2298699"/>
            <a:ext cx="10515600" cy="3878263"/>
          </a:xfrm>
        </p:spPr>
        <p:txBody>
          <a:bodyPr>
            <a:normAutofit/>
          </a:bodyPr>
          <a:lstStyle/>
          <a:p>
            <a:pPr marL="0" indent="0" algn="ctr">
              <a:buNone/>
            </a:pPr>
            <a:r>
              <a:rPr lang="en-US" sz="8000" dirty="0"/>
              <a:t>Thank You</a:t>
            </a:r>
          </a:p>
        </p:txBody>
      </p:sp>
    </p:spTree>
    <p:extLst>
      <p:ext uri="{BB962C8B-B14F-4D97-AF65-F5344CB8AC3E}">
        <p14:creationId xmlns:p14="http://schemas.microsoft.com/office/powerpoint/2010/main" val="37905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5DEBBA-E9F3-489D-9250-E9C1DE18E970}"/>
              </a:ext>
            </a:extLst>
          </p:cNvPr>
          <p:cNvSpPr>
            <a:spLocks noGrp="1"/>
          </p:cNvSpPr>
          <p:nvPr>
            <p:ph type="title"/>
          </p:nvPr>
        </p:nvSpPr>
        <p:spPr>
          <a:xfrm>
            <a:off x="838200" y="365125"/>
            <a:ext cx="10515600" cy="739775"/>
          </a:xfrm>
        </p:spPr>
        <p:txBody>
          <a:bodyPr/>
          <a:lstStyle/>
          <a:p>
            <a:r>
              <a:rPr lang="en-US" b="1" u="sng" dirty="0" smtClean="0">
                <a:solidFill>
                  <a:srgbClr val="FF0000"/>
                </a:solidFill>
              </a:rPr>
              <a:t>Determinant:</a:t>
            </a:r>
            <a:endParaRPr lang="en-US" u="sng" dirty="0">
              <a:solidFill>
                <a:srgbClr val="FF0000"/>
              </a:solidFill>
            </a:endParaRPr>
          </a:p>
        </p:txBody>
      </p:sp>
      <p:sp>
        <p:nvSpPr>
          <p:cNvPr id="3" name="Content Placeholder 2">
            <a:extLst>
              <a:ext uri="{FF2B5EF4-FFF2-40B4-BE49-F238E27FC236}">
                <a16:creationId xmlns:a16="http://schemas.microsoft.com/office/drawing/2014/main" xmlns="" id="{7F32D73A-7BEF-48D8-8DCF-D2314FFF11A4}"/>
              </a:ext>
            </a:extLst>
          </p:cNvPr>
          <p:cNvSpPr>
            <a:spLocks noGrp="1"/>
          </p:cNvSpPr>
          <p:nvPr>
            <p:ph idx="1"/>
          </p:nvPr>
        </p:nvSpPr>
        <p:spPr>
          <a:xfrm>
            <a:off x="838200" y="1104900"/>
            <a:ext cx="10515600" cy="5072063"/>
          </a:xfrm>
        </p:spPr>
        <p:txBody>
          <a:bodyPr/>
          <a:lstStyle/>
          <a:p>
            <a:pPr algn="just"/>
            <a:r>
              <a:rPr lang="en-US" b="1" dirty="0">
                <a:solidFill>
                  <a:schemeClr val="accent1"/>
                </a:solidFill>
              </a:rPr>
              <a:t>The Determinant of a Matrix:</a:t>
            </a:r>
            <a:r>
              <a:rPr lang="en-US" b="1" dirty="0"/>
              <a:t> </a:t>
            </a:r>
            <a:r>
              <a:rPr lang="en-US" dirty="0"/>
              <a:t>The determinant of a matrix is a scalar (number), obtained from the elements of a matrix by specified  operations, which is characteristic of the matrix. The determinants are defined only for square matrices. It is denoted by det A or |A| for a square matrix A. The determinant of the (2 x 2) matrix </a:t>
            </a:r>
          </a:p>
        </p:txBody>
      </p:sp>
      <p:pic>
        <p:nvPicPr>
          <p:cNvPr id="5" name="Picture 4">
            <a:extLst>
              <a:ext uri="{FF2B5EF4-FFF2-40B4-BE49-F238E27FC236}">
                <a16:creationId xmlns:a16="http://schemas.microsoft.com/office/drawing/2014/main" xmlns="" id="{C0450C7B-304D-4718-A251-1E4D5A05CEAC}"/>
              </a:ext>
            </a:extLst>
          </p:cNvPr>
          <p:cNvPicPr>
            <a:picLocks noChangeAspect="1"/>
          </p:cNvPicPr>
          <p:nvPr/>
        </p:nvPicPr>
        <p:blipFill>
          <a:blip r:embed="rId2"/>
          <a:stretch>
            <a:fillRect/>
          </a:stretch>
        </p:blipFill>
        <p:spPr>
          <a:xfrm>
            <a:off x="1127125" y="3497262"/>
            <a:ext cx="6610350" cy="2771775"/>
          </a:xfrm>
          <a:prstGeom prst="rect">
            <a:avLst/>
          </a:prstGeom>
        </p:spPr>
      </p:pic>
    </p:spTree>
    <p:extLst>
      <p:ext uri="{BB962C8B-B14F-4D97-AF65-F5344CB8AC3E}">
        <p14:creationId xmlns:p14="http://schemas.microsoft.com/office/powerpoint/2010/main" val="3874787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C81E4219-3981-48E8-A91F-8879D6A4D604}"/>
              </a:ext>
            </a:extLst>
          </p:cNvPr>
          <p:cNvPicPr>
            <a:picLocks noChangeAspect="1"/>
          </p:cNvPicPr>
          <p:nvPr/>
        </p:nvPicPr>
        <p:blipFill>
          <a:blip r:embed="rId2"/>
          <a:stretch>
            <a:fillRect/>
          </a:stretch>
        </p:blipFill>
        <p:spPr>
          <a:xfrm>
            <a:off x="781050" y="75609"/>
            <a:ext cx="10265569" cy="5721350"/>
          </a:xfrm>
          <a:prstGeom prst="rect">
            <a:avLst/>
          </a:prstGeom>
        </p:spPr>
      </p:pic>
      <p:pic>
        <p:nvPicPr>
          <p:cNvPr id="9" name="Picture 8">
            <a:extLst>
              <a:ext uri="{FF2B5EF4-FFF2-40B4-BE49-F238E27FC236}">
                <a16:creationId xmlns:a16="http://schemas.microsoft.com/office/drawing/2014/main" xmlns="" id="{78DE66A2-A012-4C88-80C8-87CE8B4F44D0}"/>
              </a:ext>
            </a:extLst>
          </p:cNvPr>
          <p:cNvPicPr>
            <a:picLocks noChangeAspect="1"/>
          </p:cNvPicPr>
          <p:nvPr/>
        </p:nvPicPr>
        <p:blipFill>
          <a:blip r:embed="rId3"/>
          <a:stretch>
            <a:fillRect/>
          </a:stretch>
        </p:blipFill>
        <p:spPr>
          <a:xfrm>
            <a:off x="990600" y="5659437"/>
            <a:ext cx="9734550" cy="1104191"/>
          </a:xfrm>
          <a:prstGeom prst="rect">
            <a:avLst/>
          </a:prstGeom>
        </p:spPr>
      </p:pic>
    </p:spTree>
    <p:extLst>
      <p:ext uri="{BB962C8B-B14F-4D97-AF65-F5344CB8AC3E}">
        <p14:creationId xmlns:p14="http://schemas.microsoft.com/office/powerpoint/2010/main" val="3031019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5CFB1A-DC00-4BC5-B84A-5E0D7A1A9D9C}"/>
              </a:ext>
            </a:extLst>
          </p:cNvPr>
          <p:cNvSpPr>
            <a:spLocks noGrp="1"/>
          </p:cNvSpPr>
          <p:nvPr>
            <p:ph type="title"/>
          </p:nvPr>
        </p:nvSpPr>
        <p:spPr/>
        <p:txBody>
          <a:bodyPr/>
          <a:lstStyle/>
          <a:p>
            <a:r>
              <a:rPr lang="en-US" b="1" u="sng" dirty="0">
                <a:solidFill>
                  <a:srgbClr val="FF0000"/>
                </a:solidFill>
              </a:rPr>
              <a:t>Minor and Cofactor of Element: </a:t>
            </a:r>
          </a:p>
        </p:txBody>
      </p:sp>
      <p:sp>
        <p:nvSpPr>
          <p:cNvPr id="3" name="Content Placeholder 2">
            <a:extLst>
              <a:ext uri="{FF2B5EF4-FFF2-40B4-BE49-F238E27FC236}">
                <a16:creationId xmlns:a16="http://schemas.microsoft.com/office/drawing/2014/main" xmlns="" id="{08409CF2-8115-4438-8739-C8EC1ABF0E41}"/>
              </a:ext>
            </a:extLst>
          </p:cNvPr>
          <p:cNvSpPr>
            <a:spLocks noGrp="1"/>
          </p:cNvSpPr>
          <p:nvPr>
            <p:ph idx="1"/>
          </p:nvPr>
        </p:nvSpPr>
        <p:spPr>
          <a:xfrm>
            <a:off x="838200" y="1825624"/>
            <a:ext cx="10515600" cy="5032375"/>
          </a:xfrm>
        </p:spPr>
        <p:txBody>
          <a:bodyPr/>
          <a:lstStyle/>
          <a:p>
            <a:r>
              <a:rPr lang="en-US" dirty="0"/>
              <a:t>The minor </a:t>
            </a:r>
            <a:r>
              <a:rPr lang="en-US" dirty="0" err="1"/>
              <a:t>Mij</a:t>
            </a:r>
            <a:r>
              <a:rPr lang="en-US" dirty="0"/>
              <a:t> of the element </a:t>
            </a:r>
            <a:r>
              <a:rPr lang="en-US" dirty="0" err="1"/>
              <a:t>aij</a:t>
            </a:r>
            <a:r>
              <a:rPr lang="en-US" dirty="0"/>
              <a:t> in a given determinant is the determinant of order (n – 1 x n – 1) obtained by deleting the </a:t>
            </a:r>
            <a:r>
              <a:rPr lang="en-US" dirty="0" err="1"/>
              <a:t>ith</a:t>
            </a:r>
            <a:r>
              <a:rPr lang="en-US" dirty="0"/>
              <a:t> row and </a:t>
            </a:r>
            <a:r>
              <a:rPr lang="en-US" dirty="0" err="1"/>
              <a:t>jth</a:t>
            </a:r>
            <a:r>
              <a:rPr lang="en-US" dirty="0"/>
              <a:t> column of </a:t>
            </a:r>
            <a:r>
              <a:rPr lang="en-US" dirty="0" err="1"/>
              <a:t>Anxn</a:t>
            </a:r>
            <a:r>
              <a:rPr lang="en-US" dirty="0"/>
              <a:t>. </a:t>
            </a:r>
          </a:p>
          <a:p>
            <a:r>
              <a:rPr lang="en-US" dirty="0"/>
              <a:t>For example in the determinant </a:t>
            </a:r>
          </a:p>
        </p:txBody>
      </p:sp>
      <p:pic>
        <p:nvPicPr>
          <p:cNvPr id="5" name="Picture 4">
            <a:extLst>
              <a:ext uri="{FF2B5EF4-FFF2-40B4-BE49-F238E27FC236}">
                <a16:creationId xmlns:a16="http://schemas.microsoft.com/office/drawing/2014/main" xmlns="" id="{7FA76140-42CC-4DA5-9721-F1A907FD42C7}"/>
              </a:ext>
            </a:extLst>
          </p:cNvPr>
          <p:cNvPicPr>
            <a:picLocks noChangeAspect="1"/>
          </p:cNvPicPr>
          <p:nvPr/>
        </p:nvPicPr>
        <p:blipFill>
          <a:blip r:embed="rId2"/>
          <a:stretch>
            <a:fillRect/>
          </a:stretch>
        </p:blipFill>
        <p:spPr>
          <a:xfrm>
            <a:off x="165100" y="4002087"/>
            <a:ext cx="5219700" cy="1903413"/>
          </a:xfrm>
          <a:prstGeom prst="rect">
            <a:avLst/>
          </a:prstGeom>
        </p:spPr>
      </p:pic>
      <p:pic>
        <p:nvPicPr>
          <p:cNvPr id="7" name="Picture 6">
            <a:extLst>
              <a:ext uri="{FF2B5EF4-FFF2-40B4-BE49-F238E27FC236}">
                <a16:creationId xmlns:a16="http://schemas.microsoft.com/office/drawing/2014/main" xmlns="" id="{FB3A3757-0C7F-42C1-A47A-00FFD740D7E0}"/>
              </a:ext>
            </a:extLst>
          </p:cNvPr>
          <p:cNvPicPr>
            <a:picLocks noChangeAspect="1"/>
          </p:cNvPicPr>
          <p:nvPr/>
        </p:nvPicPr>
        <p:blipFill>
          <a:blip r:embed="rId3"/>
          <a:stretch>
            <a:fillRect/>
          </a:stretch>
        </p:blipFill>
        <p:spPr>
          <a:xfrm>
            <a:off x="5384800" y="3565525"/>
            <a:ext cx="6183312" cy="2876550"/>
          </a:xfrm>
          <a:prstGeom prst="rect">
            <a:avLst/>
          </a:prstGeom>
        </p:spPr>
      </p:pic>
    </p:spTree>
    <p:extLst>
      <p:ext uri="{BB962C8B-B14F-4D97-AF65-F5344CB8AC3E}">
        <p14:creationId xmlns:p14="http://schemas.microsoft.com/office/powerpoint/2010/main" val="2029875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59F3022-E298-4E65-A499-77CB20BEF9AB}"/>
              </a:ext>
            </a:extLst>
          </p:cNvPr>
          <p:cNvSpPr>
            <a:spLocks noGrp="1"/>
          </p:cNvSpPr>
          <p:nvPr>
            <p:ph idx="1"/>
          </p:nvPr>
        </p:nvSpPr>
        <p:spPr>
          <a:xfrm>
            <a:off x="838200" y="730250"/>
            <a:ext cx="10515600" cy="5446713"/>
          </a:xfrm>
        </p:spPr>
        <p:txBody>
          <a:bodyPr/>
          <a:lstStyle/>
          <a:p>
            <a:pPr algn="just"/>
            <a:r>
              <a:rPr lang="en-US" dirty="0"/>
              <a:t>The scalars                            are called the cofactor of the element </a:t>
            </a:r>
            <a:r>
              <a:rPr lang="en-US" dirty="0" err="1"/>
              <a:t>aij</a:t>
            </a:r>
            <a:r>
              <a:rPr lang="en-US" dirty="0"/>
              <a:t> of the matrix A.</a:t>
            </a:r>
          </a:p>
          <a:p>
            <a:pPr algn="just"/>
            <a:r>
              <a:rPr lang="en-US" dirty="0"/>
              <a:t>Note: The value of the determinant in equation (1) can also be found by its minor elements or cofactors, as </a:t>
            </a:r>
          </a:p>
          <a:p>
            <a:pPr algn="just"/>
            <a:endParaRPr lang="en-US" dirty="0"/>
          </a:p>
          <a:p>
            <a:pPr algn="just"/>
            <a:endParaRPr lang="en-US" dirty="0"/>
          </a:p>
          <a:p>
            <a:pPr algn="just"/>
            <a:r>
              <a:rPr lang="en-US" dirty="0"/>
              <a:t>Hence the det A is the sum of the elements of any row or column multiplied by their corresponding cofactors. The value of the determinant can be found by expanding it from any row or column. </a:t>
            </a:r>
          </a:p>
        </p:txBody>
      </p:sp>
      <p:pic>
        <p:nvPicPr>
          <p:cNvPr id="5" name="Picture 4">
            <a:extLst>
              <a:ext uri="{FF2B5EF4-FFF2-40B4-BE49-F238E27FC236}">
                <a16:creationId xmlns:a16="http://schemas.microsoft.com/office/drawing/2014/main" xmlns="" id="{2E99BC1C-B28B-4295-BE82-9A71CE6528F7}"/>
              </a:ext>
            </a:extLst>
          </p:cNvPr>
          <p:cNvPicPr>
            <a:picLocks noChangeAspect="1"/>
          </p:cNvPicPr>
          <p:nvPr/>
        </p:nvPicPr>
        <p:blipFill>
          <a:blip r:embed="rId2"/>
          <a:stretch>
            <a:fillRect/>
          </a:stretch>
        </p:blipFill>
        <p:spPr>
          <a:xfrm>
            <a:off x="1581150" y="2703512"/>
            <a:ext cx="8686800" cy="447675"/>
          </a:xfrm>
          <a:prstGeom prst="rect">
            <a:avLst/>
          </a:prstGeom>
        </p:spPr>
      </p:pic>
      <p:pic>
        <p:nvPicPr>
          <p:cNvPr id="7" name="Picture 6">
            <a:extLst>
              <a:ext uri="{FF2B5EF4-FFF2-40B4-BE49-F238E27FC236}">
                <a16:creationId xmlns:a16="http://schemas.microsoft.com/office/drawing/2014/main" xmlns="" id="{16C96914-E6DB-4345-8972-DB18D7ED18B4}"/>
              </a:ext>
            </a:extLst>
          </p:cNvPr>
          <p:cNvPicPr>
            <a:picLocks noChangeAspect="1"/>
          </p:cNvPicPr>
          <p:nvPr/>
        </p:nvPicPr>
        <p:blipFill>
          <a:blip r:embed="rId3"/>
          <a:stretch>
            <a:fillRect/>
          </a:stretch>
        </p:blipFill>
        <p:spPr>
          <a:xfrm>
            <a:off x="2814637" y="730250"/>
            <a:ext cx="2143125" cy="514350"/>
          </a:xfrm>
          <a:prstGeom prst="rect">
            <a:avLst/>
          </a:prstGeom>
        </p:spPr>
      </p:pic>
    </p:spTree>
    <p:extLst>
      <p:ext uri="{BB962C8B-B14F-4D97-AF65-F5344CB8AC3E}">
        <p14:creationId xmlns:p14="http://schemas.microsoft.com/office/powerpoint/2010/main" val="3642095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87D44-45D0-4D89-A49B-79F758466462}"/>
              </a:ext>
            </a:extLst>
          </p:cNvPr>
          <p:cNvSpPr>
            <a:spLocks noGrp="1"/>
          </p:cNvSpPr>
          <p:nvPr>
            <p:ph type="title"/>
          </p:nvPr>
        </p:nvSpPr>
        <p:spPr>
          <a:xfrm>
            <a:off x="838200" y="263525"/>
            <a:ext cx="2133600" cy="866775"/>
          </a:xfrm>
        </p:spPr>
        <p:txBody>
          <a:bodyPr>
            <a:normAutofit fontScale="90000"/>
          </a:bodyPr>
          <a:lstStyle/>
          <a:p>
            <a:r>
              <a:rPr lang="en-US" b="1" dirty="0" smtClean="0">
                <a:solidFill>
                  <a:schemeClr val="accent1"/>
                </a:solidFill>
              </a:rPr>
              <a:t>Example:</a:t>
            </a:r>
            <a:endParaRPr lang="en-US" b="1" dirty="0">
              <a:solidFill>
                <a:schemeClr val="accent1"/>
              </a:solidFill>
            </a:endParaRPr>
          </a:p>
        </p:txBody>
      </p:sp>
      <p:pic>
        <p:nvPicPr>
          <p:cNvPr id="5" name="Content Placeholder 4">
            <a:extLst>
              <a:ext uri="{FF2B5EF4-FFF2-40B4-BE49-F238E27FC236}">
                <a16:creationId xmlns:a16="http://schemas.microsoft.com/office/drawing/2014/main" xmlns="" id="{9792DF86-5D24-4253-855F-310F0B00E2AA}"/>
              </a:ext>
            </a:extLst>
          </p:cNvPr>
          <p:cNvPicPr>
            <a:picLocks noGrp="1" noChangeAspect="1"/>
          </p:cNvPicPr>
          <p:nvPr>
            <p:ph idx="1"/>
          </p:nvPr>
        </p:nvPicPr>
        <p:blipFill>
          <a:blip r:embed="rId2"/>
          <a:stretch>
            <a:fillRect/>
          </a:stretch>
        </p:blipFill>
        <p:spPr>
          <a:xfrm>
            <a:off x="838200" y="1259681"/>
            <a:ext cx="2717800" cy="1543009"/>
          </a:xfrm>
        </p:spPr>
      </p:pic>
      <p:sp>
        <p:nvSpPr>
          <p:cNvPr id="7" name="TextBox 6">
            <a:extLst>
              <a:ext uri="{FF2B5EF4-FFF2-40B4-BE49-F238E27FC236}">
                <a16:creationId xmlns:a16="http://schemas.microsoft.com/office/drawing/2014/main" xmlns="" id="{C8E5214B-B7DF-4CCA-A6E4-3C63C77F2609}"/>
              </a:ext>
            </a:extLst>
          </p:cNvPr>
          <p:cNvSpPr txBox="1"/>
          <p:nvPr/>
        </p:nvSpPr>
        <p:spPr>
          <a:xfrm>
            <a:off x="3937000" y="1577979"/>
            <a:ext cx="7010400" cy="954107"/>
          </a:xfrm>
          <a:prstGeom prst="rect">
            <a:avLst/>
          </a:prstGeom>
          <a:noFill/>
        </p:spPr>
        <p:txBody>
          <a:bodyPr wrap="square">
            <a:spAutoFit/>
          </a:bodyPr>
          <a:lstStyle/>
          <a:p>
            <a:r>
              <a:rPr lang="en-US" sz="2800" dirty="0"/>
              <a:t>find det A by expansion about (a) the first row (b) the first column. </a:t>
            </a:r>
          </a:p>
        </p:txBody>
      </p:sp>
      <p:sp>
        <p:nvSpPr>
          <p:cNvPr id="9" name="TextBox 8">
            <a:extLst>
              <a:ext uri="{FF2B5EF4-FFF2-40B4-BE49-F238E27FC236}">
                <a16:creationId xmlns:a16="http://schemas.microsoft.com/office/drawing/2014/main" xmlns="" id="{3BB9EB3B-5E19-4261-95A3-7ED9E72451D3}"/>
              </a:ext>
            </a:extLst>
          </p:cNvPr>
          <p:cNvSpPr txBox="1"/>
          <p:nvPr/>
        </p:nvSpPr>
        <p:spPr>
          <a:xfrm>
            <a:off x="768350" y="3150547"/>
            <a:ext cx="2393950" cy="461665"/>
          </a:xfrm>
          <a:prstGeom prst="rect">
            <a:avLst/>
          </a:prstGeom>
          <a:noFill/>
        </p:spPr>
        <p:txBody>
          <a:bodyPr wrap="square">
            <a:spAutoFit/>
          </a:bodyPr>
          <a:lstStyle/>
          <a:p>
            <a:r>
              <a:rPr lang="en-US" sz="2400" dirty="0"/>
              <a:t>Solution (a) </a:t>
            </a:r>
          </a:p>
        </p:txBody>
      </p:sp>
      <p:pic>
        <p:nvPicPr>
          <p:cNvPr id="13" name="Picture 12">
            <a:extLst>
              <a:ext uri="{FF2B5EF4-FFF2-40B4-BE49-F238E27FC236}">
                <a16:creationId xmlns:a16="http://schemas.microsoft.com/office/drawing/2014/main" xmlns="" id="{1940E972-B278-4791-A385-5F7253BDF2D9}"/>
              </a:ext>
            </a:extLst>
          </p:cNvPr>
          <p:cNvPicPr>
            <a:picLocks noChangeAspect="1"/>
          </p:cNvPicPr>
          <p:nvPr/>
        </p:nvPicPr>
        <p:blipFill>
          <a:blip r:embed="rId3"/>
          <a:stretch>
            <a:fillRect/>
          </a:stretch>
        </p:blipFill>
        <p:spPr>
          <a:xfrm>
            <a:off x="3384550" y="2626493"/>
            <a:ext cx="3028950" cy="1605014"/>
          </a:xfrm>
          <a:prstGeom prst="rect">
            <a:avLst/>
          </a:prstGeom>
        </p:spPr>
      </p:pic>
      <p:pic>
        <p:nvPicPr>
          <p:cNvPr id="15" name="Picture 14">
            <a:extLst>
              <a:ext uri="{FF2B5EF4-FFF2-40B4-BE49-F238E27FC236}">
                <a16:creationId xmlns:a16="http://schemas.microsoft.com/office/drawing/2014/main" xmlns="" id="{09CCFCF9-81B2-4E23-9F79-8FE4117E5BEC}"/>
              </a:ext>
            </a:extLst>
          </p:cNvPr>
          <p:cNvPicPr>
            <a:picLocks noChangeAspect="1"/>
          </p:cNvPicPr>
          <p:nvPr/>
        </p:nvPicPr>
        <p:blipFill>
          <a:blip r:embed="rId4"/>
          <a:stretch>
            <a:fillRect/>
          </a:stretch>
        </p:blipFill>
        <p:spPr>
          <a:xfrm>
            <a:off x="228600" y="4183888"/>
            <a:ext cx="5867400" cy="2611044"/>
          </a:xfrm>
          <a:prstGeom prst="rect">
            <a:avLst/>
          </a:prstGeom>
        </p:spPr>
      </p:pic>
    </p:spTree>
    <p:extLst>
      <p:ext uri="{BB962C8B-B14F-4D97-AF65-F5344CB8AC3E}">
        <p14:creationId xmlns:p14="http://schemas.microsoft.com/office/powerpoint/2010/main" val="1062317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FE60EAA5-ED70-4D9C-86B1-CC5364D31BA4}"/>
              </a:ext>
            </a:extLst>
          </p:cNvPr>
          <p:cNvPicPr>
            <a:picLocks noGrp="1" noChangeAspect="1"/>
          </p:cNvPicPr>
          <p:nvPr>
            <p:ph idx="1"/>
          </p:nvPr>
        </p:nvPicPr>
        <p:blipFill>
          <a:blip r:embed="rId2"/>
          <a:stretch>
            <a:fillRect/>
          </a:stretch>
        </p:blipFill>
        <p:spPr>
          <a:xfrm>
            <a:off x="977900" y="1104900"/>
            <a:ext cx="8001000" cy="2324100"/>
          </a:xfrm>
        </p:spPr>
      </p:pic>
    </p:spTree>
    <p:extLst>
      <p:ext uri="{BB962C8B-B14F-4D97-AF65-F5344CB8AC3E}">
        <p14:creationId xmlns:p14="http://schemas.microsoft.com/office/powerpoint/2010/main" val="4081127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FA2894-B561-46FC-9721-18C11988013A}"/>
              </a:ext>
            </a:extLst>
          </p:cNvPr>
          <p:cNvSpPr>
            <a:spLocks noGrp="1"/>
          </p:cNvSpPr>
          <p:nvPr>
            <p:ph type="title"/>
          </p:nvPr>
        </p:nvSpPr>
        <p:spPr>
          <a:xfrm>
            <a:off x="838200" y="365125"/>
            <a:ext cx="10515600" cy="1031875"/>
          </a:xfrm>
        </p:spPr>
        <p:txBody>
          <a:bodyPr/>
          <a:lstStyle/>
          <a:p>
            <a:r>
              <a:rPr lang="en-US" b="1" u="sng" dirty="0">
                <a:solidFill>
                  <a:srgbClr val="FF0000"/>
                </a:solidFill>
              </a:rPr>
              <a:t>Properties of the Determinant: </a:t>
            </a:r>
          </a:p>
        </p:txBody>
      </p:sp>
      <p:sp>
        <p:nvSpPr>
          <p:cNvPr id="3" name="Content Placeholder 2">
            <a:extLst>
              <a:ext uri="{FF2B5EF4-FFF2-40B4-BE49-F238E27FC236}">
                <a16:creationId xmlns:a16="http://schemas.microsoft.com/office/drawing/2014/main" xmlns="" id="{7E0E39F2-127E-4935-93E3-7058A2B68959}"/>
              </a:ext>
            </a:extLst>
          </p:cNvPr>
          <p:cNvSpPr>
            <a:spLocks noGrp="1"/>
          </p:cNvSpPr>
          <p:nvPr>
            <p:ph idx="1"/>
          </p:nvPr>
        </p:nvSpPr>
        <p:spPr>
          <a:xfrm>
            <a:off x="838200" y="1352550"/>
            <a:ext cx="10515600" cy="4824413"/>
          </a:xfrm>
        </p:spPr>
        <p:txBody>
          <a:bodyPr/>
          <a:lstStyle/>
          <a:p>
            <a:r>
              <a:rPr lang="en-US" dirty="0"/>
              <a:t>The following properties of determinants are frequently useful in their evaluation: 1. Interchanging the corresponding rows and columns of a determinant does not change its value (i.e., |A| = |A’|). For example, consider a determinant</a:t>
            </a:r>
          </a:p>
        </p:txBody>
      </p:sp>
      <p:pic>
        <p:nvPicPr>
          <p:cNvPr id="5" name="Picture 4">
            <a:extLst>
              <a:ext uri="{FF2B5EF4-FFF2-40B4-BE49-F238E27FC236}">
                <a16:creationId xmlns:a16="http://schemas.microsoft.com/office/drawing/2014/main" xmlns="" id="{687F33AA-9004-4207-B604-92578157E3E1}"/>
              </a:ext>
            </a:extLst>
          </p:cNvPr>
          <p:cNvPicPr>
            <a:picLocks noChangeAspect="1"/>
          </p:cNvPicPr>
          <p:nvPr/>
        </p:nvPicPr>
        <p:blipFill>
          <a:blip r:embed="rId2"/>
          <a:stretch>
            <a:fillRect/>
          </a:stretch>
        </p:blipFill>
        <p:spPr>
          <a:xfrm>
            <a:off x="904875" y="3175000"/>
            <a:ext cx="7219950" cy="1638300"/>
          </a:xfrm>
          <a:prstGeom prst="rect">
            <a:avLst/>
          </a:prstGeom>
        </p:spPr>
      </p:pic>
      <p:sp>
        <p:nvSpPr>
          <p:cNvPr id="7" name="TextBox 6">
            <a:extLst>
              <a:ext uri="{FF2B5EF4-FFF2-40B4-BE49-F238E27FC236}">
                <a16:creationId xmlns:a16="http://schemas.microsoft.com/office/drawing/2014/main" xmlns="" id="{9D7D75C9-A373-4786-B1BA-8F3F228A3E7A}"/>
              </a:ext>
            </a:extLst>
          </p:cNvPr>
          <p:cNvSpPr txBox="1"/>
          <p:nvPr/>
        </p:nvSpPr>
        <p:spPr>
          <a:xfrm>
            <a:off x="1422400" y="5310465"/>
            <a:ext cx="9874250" cy="523220"/>
          </a:xfrm>
          <a:prstGeom prst="rect">
            <a:avLst/>
          </a:prstGeom>
          <a:noFill/>
        </p:spPr>
        <p:txBody>
          <a:bodyPr wrap="square">
            <a:spAutoFit/>
          </a:bodyPr>
          <a:lstStyle/>
          <a:p>
            <a:r>
              <a:rPr lang="pt-BR" sz="2800" dirty="0"/>
              <a:t>= a1(b2c3 – b3c2) – b1(a2c3 – a3c2)+ c1(a2b3 – a3b2) ... (2) </a:t>
            </a:r>
            <a:endParaRPr lang="en-US" sz="2800" dirty="0"/>
          </a:p>
        </p:txBody>
      </p:sp>
    </p:spTree>
    <p:extLst>
      <p:ext uri="{BB962C8B-B14F-4D97-AF65-F5344CB8AC3E}">
        <p14:creationId xmlns:p14="http://schemas.microsoft.com/office/powerpoint/2010/main" val="269811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740B08BE-4ACC-4328-897D-7EA0F7F12CC0}"/>
              </a:ext>
            </a:extLst>
          </p:cNvPr>
          <p:cNvPicPr>
            <a:picLocks noChangeAspect="1"/>
          </p:cNvPicPr>
          <p:nvPr/>
        </p:nvPicPr>
        <p:blipFill>
          <a:blip r:embed="rId2"/>
          <a:stretch>
            <a:fillRect/>
          </a:stretch>
        </p:blipFill>
        <p:spPr>
          <a:xfrm>
            <a:off x="1041400" y="514350"/>
            <a:ext cx="8496300" cy="5638800"/>
          </a:xfrm>
          <a:prstGeom prst="rect">
            <a:avLst/>
          </a:prstGeom>
        </p:spPr>
      </p:pic>
    </p:spTree>
    <p:extLst>
      <p:ext uri="{BB962C8B-B14F-4D97-AF65-F5344CB8AC3E}">
        <p14:creationId xmlns:p14="http://schemas.microsoft.com/office/powerpoint/2010/main" val="523237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362</Words>
  <Application>Microsoft Office PowerPoint</Application>
  <PresentationFormat>Custom</PresentationFormat>
  <Paragraphs>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Determinant</vt:lpstr>
      <vt:lpstr>Determinant:</vt:lpstr>
      <vt:lpstr>PowerPoint Presentation</vt:lpstr>
      <vt:lpstr>Minor and Cofactor of Element: </vt:lpstr>
      <vt:lpstr>PowerPoint Presentation</vt:lpstr>
      <vt:lpstr>Example:</vt:lpstr>
      <vt:lpstr>PowerPoint Presentation</vt:lpstr>
      <vt:lpstr>Properties of the Determinant: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dc:title>
  <cp:lastModifiedBy>khms</cp:lastModifiedBy>
  <cp:revision>3</cp:revision>
  <dcterms:modified xsi:type="dcterms:W3CDTF">2022-08-31T13:49:31Z</dcterms:modified>
</cp:coreProperties>
</file>